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58" r:id="rId4"/>
    <p:sldId id="259" r:id="rId5"/>
    <p:sldId id="260" r:id="rId6"/>
    <p:sldId id="261" r:id="rId7"/>
    <p:sldId id="262" r:id="rId8"/>
    <p:sldId id="266"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94" d="100"/>
          <a:sy n="94" d="100"/>
        </p:scale>
        <p:origin x="-1284"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0"/>
            <a:ext cx="8228013" cy="1927225"/>
          </a:xfrm>
        </p:spPr>
        <p:txBody>
          <a:bodyPr tIns="0" bIns="0" anchor="b" anchorCtr="0"/>
          <a:lstStyle>
            <a:lvl1pPr>
              <a:defRPr sz="60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9BC7E7-EA8E-4DA7-915E-CC098D9BADCB}" type="datetimeFigureOut">
              <a:rPr lang="en-US" smtClean="0"/>
              <a:t>2/23/2016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2F5E10-5301-4EE6-90D2-A6C4A3F62BE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en-US" smtClean="0"/>
              <a:t>Click to edit Master title style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spcBef>
                <a:spcPts val="600"/>
              </a:spcBef>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en-US" smtClean="0"/>
              <a:t>Drag picture to placeholder or click icon to add</a:t>
            </a:r>
            <a:endParaRPr/>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en-US" smtClean="0"/>
              <a:t>Drag picture to placeholder or click icon to add</a:t>
            </a:r>
            <a:endParaRPr/>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lvl5pPr>
              <a:defRPr/>
            </a:lvl5pPr>
            <a:lvl6pPr marL="1719072">
              <a:defRPr/>
            </a:lvl6pPr>
            <a:lvl7pPr marL="1719072">
              <a:defRPr/>
            </a:lvl7pPr>
            <a:lvl8pPr marL="1719072">
              <a:defRPr/>
            </a:lvl8pPr>
            <a:lvl9pPr marL="1719072">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los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9BC7E7-EA8E-4DA7-915E-CC098D9BADCB}" type="datetimeFigureOut">
              <a:rPr lang="en-US" smtClean="0"/>
              <a:t>2/23/2016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F5E10-5301-4EE6-90D2-A6C4A3F62BE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2/23/2016</a:t>
            </a:fld>
            <a:endParaRPr lang="en-US"/>
          </a:p>
        </p:txBody>
      </p:sp>
      <p:sp>
        <p:nvSpPr>
          <p:cNvPr id="5" name="Footer Placeholder 4"/>
          <p:cNvSpPr>
            <a:spLocks noGrp="1"/>
          </p:cNvSpPr>
          <p:nvPr>
            <p:ph type="ftr" sz="quarter" idx="11"/>
          </p:nvPr>
        </p:nvSpPr>
        <p:spPr>
          <a:xfrm>
            <a:off x="7238999" y="6356350"/>
            <a:ext cx="1446213"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9F2F5E10-5301-4EE6-90D2-A6C4A3F62BED}" type="slidenum">
              <a:rPr lang="en-US" smtClean="0"/>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marL="1946275" indent="-227013">
              <a:tabLst/>
              <a:defRPr sz="1600"/>
            </a:lvl6pPr>
            <a:lvl7pPr marL="2173288" indent="-227013">
              <a:tabLst/>
              <a:defRPr sz="1600"/>
            </a:lvl7pPr>
            <a:lvl8pPr marL="2398713" indent="-227013">
              <a:tabLst/>
              <a:defRPr sz="1600"/>
            </a:lvl8pPr>
            <a:lvl9pPr marL="2625725" indent="-227013">
              <a:tabLst/>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79BC7E7-EA8E-4DA7-915E-CC098D9BADCB}" type="datetimeFigureOut">
              <a:rPr lang="en-US" smtClean="0"/>
              <a:t>2/23/2016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79BC7E7-EA8E-4DA7-915E-CC098D9BADCB}" type="datetimeFigureOut">
              <a:rPr lang="en-US" smtClean="0"/>
              <a:t>2/23/2016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679BC7E7-EA8E-4DA7-915E-CC098D9BADCB}" type="datetimeFigureOut">
              <a:rPr lang="en-US" smtClean="0"/>
              <a:t>2/23/2016</a:t>
            </a:fld>
            <a:endParaRPr lang="en-US"/>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9F2F5E10-5301-4EE6-90D2-A6C4A3F62BE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Poem Analysis Presentation</a:t>
            </a:r>
            <a:endParaRPr lang="en-US" dirty="0"/>
          </a:p>
        </p:txBody>
      </p:sp>
      <p:sp>
        <p:nvSpPr>
          <p:cNvPr id="3" name="Subtitle 2"/>
          <p:cNvSpPr>
            <a:spLocks noGrp="1"/>
          </p:cNvSpPr>
          <p:nvPr>
            <p:ph type="subTitle" idx="1"/>
          </p:nvPr>
        </p:nvSpPr>
        <p:spPr/>
        <p:txBody>
          <a:bodyPr>
            <a:normAutofit lnSpcReduction="10000"/>
          </a:bodyPr>
          <a:lstStyle/>
          <a:p>
            <a:r>
              <a:rPr lang="en-US" sz="4000" dirty="0" smtClean="0"/>
              <a:t>A Thunderstorm</a:t>
            </a:r>
          </a:p>
          <a:p>
            <a:r>
              <a:rPr lang="en-US" sz="2800" dirty="0" smtClean="0"/>
              <a:t>By: Archibald Lampman</a:t>
            </a:r>
            <a:endParaRPr lang="en-US" sz="2800" dirty="0"/>
          </a:p>
        </p:txBody>
      </p:sp>
      <p:sp>
        <p:nvSpPr>
          <p:cNvPr id="5" name="TextBox 4"/>
          <p:cNvSpPr txBox="1"/>
          <p:nvPr/>
        </p:nvSpPr>
        <p:spPr>
          <a:xfrm>
            <a:off x="2990910" y="4445270"/>
            <a:ext cx="3158001" cy="461665"/>
          </a:xfrm>
          <a:prstGeom prst="rect">
            <a:avLst/>
          </a:prstGeom>
          <a:noFill/>
        </p:spPr>
        <p:txBody>
          <a:bodyPr wrap="square" rtlCol="0">
            <a:spAutoFit/>
          </a:bodyPr>
          <a:lstStyle/>
          <a:p>
            <a:pPr algn="ctr"/>
            <a:r>
              <a:rPr lang="en-US" sz="2400" dirty="0" smtClean="0">
                <a:solidFill>
                  <a:schemeClr val="bg1"/>
                </a:solidFill>
              </a:rPr>
              <a:t>Created By: Josh Pohl</a:t>
            </a:r>
            <a:endParaRPr lang="en-US" sz="2400" dirty="0">
              <a:solidFill>
                <a:schemeClr val="bg1"/>
              </a:solidFill>
            </a:endParaRPr>
          </a:p>
        </p:txBody>
      </p:sp>
    </p:spTree>
    <p:extLst>
      <p:ext uri="{BB962C8B-B14F-4D97-AF65-F5344CB8AC3E}">
        <p14:creationId xmlns:p14="http://schemas.microsoft.com/office/powerpoint/2010/main" val="2449419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Sources</a:t>
            </a:r>
            <a:endParaRPr lang="en-CA" dirty="0"/>
          </a:p>
        </p:txBody>
      </p:sp>
      <p:sp>
        <p:nvSpPr>
          <p:cNvPr id="3" name="Content Placeholder 2"/>
          <p:cNvSpPr>
            <a:spLocks noGrp="1"/>
          </p:cNvSpPr>
          <p:nvPr>
            <p:ph idx="1"/>
          </p:nvPr>
        </p:nvSpPr>
        <p:spPr>
          <a:xfrm>
            <a:off x="749935" y="2451548"/>
            <a:ext cx="7662864" cy="3267169"/>
          </a:xfrm>
        </p:spPr>
        <p:txBody>
          <a:bodyPr/>
          <a:lstStyle/>
          <a:p>
            <a:r>
              <a:rPr lang="en-CA" dirty="0"/>
              <a:t>"Jeffrey Ho's Blog." </a:t>
            </a:r>
            <a:r>
              <a:rPr lang="en-CA" i="1" dirty="0"/>
              <a:t>Jeffrey Hos Blog</a:t>
            </a:r>
            <a:r>
              <a:rPr lang="en-CA" dirty="0"/>
              <a:t>. Web. 19 Feb. 2016. </a:t>
            </a:r>
          </a:p>
          <a:p>
            <a:r>
              <a:rPr lang="en-CA" dirty="0"/>
              <a:t>"A Thunderstorm." </a:t>
            </a:r>
            <a:r>
              <a:rPr lang="en-CA" i="1" dirty="0"/>
              <a:t>A Thunderstorm</a:t>
            </a:r>
            <a:r>
              <a:rPr lang="en-CA" dirty="0"/>
              <a:t>. Web. 19 Feb. 2016. </a:t>
            </a:r>
          </a:p>
          <a:p>
            <a:endParaRPr lang="en-CA" dirty="0"/>
          </a:p>
        </p:txBody>
      </p:sp>
    </p:spTree>
    <p:extLst>
      <p:ext uri="{BB962C8B-B14F-4D97-AF65-F5344CB8AC3E}">
        <p14:creationId xmlns:p14="http://schemas.microsoft.com/office/powerpoint/2010/main" val="2315514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06880" y="1500664"/>
            <a:ext cx="5770880" cy="4708981"/>
          </a:xfrm>
          <a:prstGeom prst="rect">
            <a:avLst/>
          </a:prstGeom>
          <a:noFill/>
        </p:spPr>
        <p:txBody>
          <a:bodyPr wrap="square" rtlCol="0">
            <a:spAutoFit/>
          </a:bodyPr>
          <a:lstStyle/>
          <a:p>
            <a:r>
              <a:rPr lang="en-CA" sz="2000" dirty="0" smtClean="0">
                <a:solidFill>
                  <a:srgbClr val="222222"/>
                </a:solidFill>
                <a:latin typeface="+mj-lt"/>
              </a:rPr>
              <a:t>1.A </a:t>
            </a:r>
            <a:r>
              <a:rPr lang="en-CA" sz="2000" dirty="0">
                <a:solidFill>
                  <a:srgbClr val="222222"/>
                </a:solidFill>
                <a:latin typeface="+mj-lt"/>
              </a:rPr>
              <a:t>moment the wild swallows like a flight</a:t>
            </a:r>
          </a:p>
          <a:p>
            <a:r>
              <a:rPr lang="en-CA" sz="2000" dirty="0" smtClean="0">
                <a:solidFill>
                  <a:srgbClr val="222222"/>
                </a:solidFill>
                <a:latin typeface="+mj-lt"/>
              </a:rPr>
              <a:t>2.Of </a:t>
            </a:r>
            <a:r>
              <a:rPr lang="en-CA" sz="2000" dirty="0">
                <a:solidFill>
                  <a:srgbClr val="222222"/>
                </a:solidFill>
                <a:latin typeface="+mj-lt"/>
              </a:rPr>
              <a:t>withered gust-caught leaves, serenely high,</a:t>
            </a:r>
          </a:p>
          <a:p>
            <a:r>
              <a:rPr lang="en-CA" sz="2000" dirty="0" smtClean="0">
                <a:solidFill>
                  <a:srgbClr val="222222"/>
                </a:solidFill>
                <a:latin typeface="+mj-lt"/>
              </a:rPr>
              <a:t>3.Toss </a:t>
            </a:r>
            <a:r>
              <a:rPr lang="en-CA" sz="2000" dirty="0">
                <a:solidFill>
                  <a:srgbClr val="222222"/>
                </a:solidFill>
                <a:latin typeface="+mj-lt"/>
              </a:rPr>
              <a:t>in the windrack up the muttering sky.</a:t>
            </a:r>
          </a:p>
          <a:p>
            <a:r>
              <a:rPr lang="en-CA" sz="2000" dirty="0" smtClean="0">
                <a:solidFill>
                  <a:srgbClr val="222222"/>
                </a:solidFill>
                <a:latin typeface="+mj-lt"/>
              </a:rPr>
              <a:t>4.The </a:t>
            </a:r>
            <a:r>
              <a:rPr lang="en-CA" sz="2000" dirty="0">
                <a:solidFill>
                  <a:srgbClr val="222222"/>
                </a:solidFill>
                <a:latin typeface="+mj-lt"/>
              </a:rPr>
              <a:t>leaves hang still. Above the weird twilight,</a:t>
            </a:r>
          </a:p>
          <a:p>
            <a:r>
              <a:rPr lang="en-CA" sz="2000" dirty="0" smtClean="0">
                <a:solidFill>
                  <a:srgbClr val="222222"/>
                </a:solidFill>
                <a:latin typeface="+mj-lt"/>
              </a:rPr>
              <a:t>5.The </a:t>
            </a:r>
            <a:r>
              <a:rPr lang="en-CA" sz="2000" dirty="0">
                <a:solidFill>
                  <a:srgbClr val="222222"/>
                </a:solidFill>
                <a:latin typeface="+mj-lt"/>
              </a:rPr>
              <a:t>hurrying centres of the storm unite</a:t>
            </a:r>
          </a:p>
          <a:p>
            <a:r>
              <a:rPr lang="en-CA" sz="2000" dirty="0" smtClean="0">
                <a:solidFill>
                  <a:srgbClr val="222222"/>
                </a:solidFill>
                <a:latin typeface="+mj-lt"/>
              </a:rPr>
              <a:t>6.And </a:t>
            </a:r>
            <a:r>
              <a:rPr lang="en-CA" sz="2000" dirty="0">
                <a:solidFill>
                  <a:srgbClr val="222222"/>
                </a:solidFill>
                <a:latin typeface="+mj-lt"/>
              </a:rPr>
              <a:t>spreading with huge trunk and rolling fringe,</a:t>
            </a:r>
          </a:p>
          <a:p>
            <a:r>
              <a:rPr lang="en-CA" sz="2000" dirty="0" smtClean="0">
                <a:solidFill>
                  <a:srgbClr val="222222"/>
                </a:solidFill>
                <a:latin typeface="+mj-lt"/>
              </a:rPr>
              <a:t>7.Each </a:t>
            </a:r>
            <a:r>
              <a:rPr lang="en-CA" sz="2000" dirty="0">
                <a:solidFill>
                  <a:srgbClr val="222222"/>
                </a:solidFill>
                <a:latin typeface="+mj-lt"/>
              </a:rPr>
              <a:t>wheeled upon its own tremendous hinge,</a:t>
            </a:r>
          </a:p>
          <a:p>
            <a:r>
              <a:rPr lang="en-CA" sz="2000" dirty="0" smtClean="0">
                <a:solidFill>
                  <a:srgbClr val="222222"/>
                </a:solidFill>
                <a:latin typeface="+mj-lt"/>
              </a:rPr>
              <a:t>8.Tower </a:t>
            </a:r>
            <a:r>
              <a:rPr lang="en-CA" sz="2000" dirty="0">
                <a:solidFill>
                  <a:srgbClr val="222222"/>
                </a:solidFill>
                <a:latin typeface="+mj-lt"/>
              </a:rPr>
              <a:t>darkening on. And now from heaven’s height,</a:t>
            </a:r>
          </a:p>
          <a:p>
            <a:r>
              <a:rPr lang="en-CA" sz="2000" dirty="0" smtClean="0">
                <a:solidFill>
                  <a:srgbClr val="222222"/>
                </a:solidFill>
                <a:latin typeface="+mj-lt"/>
              </a:rPr>
              <a:t>9.With </a:t>
            </a:r>
            <a:r>
              <a:rPr lang="en-CA" sz="2000" dirty="0">
                <a:solidFill>
                  <a:srgbClr val="222222"/>
                </a:solidFill>
                <a:latin typeface="+mj-lt"/>
              </a:rPr>
              <a:t>the long roar of elm trees swept and swayed,</a:t>
            </a:r>
          </a:p>
          <a:p>
            <a:r>
              <a:rPr lang="en-CA" sz="2000" dirty="0" smtClean="0">
                <a:solidFill>
                  <a:srgbClr val="222222"/>
                </a:solidFill>
                <a:latin typeface="+mj-lt"/>
              </a:rPr>
              <a:t>10.And </a:t>
            </a:r>
            <a:r>
              <a:rPr lang="en-CA" sz="2000" dirty="0">
                <a:solidFill>
                  <a:srgbClr val="222222"/>
                </a:solidFill>
                <a:latin typeface="+mj-lt"/>
              </a:rPr>
              <a:t>pelted waters, on the vanished plain</a:t>
            </a:r>
          </a:p>
          <a:p>
            <a:r>
              <a:rPr lang="en-CA" sz="2000" dirty="0" smtClean="0">
                <a:solidFill>
                  <a:srgbClr val="222222"/>
                </a:solidFill>
                <a:latin typeface="+mj-lt"/>
              </a:rPr>
              <a:t>11.Plunges </a:t>
            </a:r>
            <a:r>
              <a:rPr lang="en-CA" sz="2000" dirty="0">
                <a:solidFill>
                  <a:srgbClr val="222222"/>
                </a:solidFill>
                <a:latin typeface="+mj-lt"/>
              </a:rPr>
              <a:t>the blast. Behind the wild white flash</a:t>
            </a:r>
          </a:p>
          <a:p>
            <a:r>
              <a:rPr lang="en-CA" sz="2000" dirty="0" smtClean="0">
                <a:solidFill>
                  <a:srgbClr val="222222"/>
                </a:solidFill>
                <a:latin typeface="+mj-lt"/>
              </a:rPr>
              <a:t>12.That </a:t>
            </a:r>
            <a:r>
              <a:rPr lang="en-CA" sz="2000" dirty="0">
                <a:solidFill>
                  <a:srgbClr val="222222"/>
                </a:solidFill>
                <a:latin typeface="+mj-lt"/>
              </a:rPr>
              <a:t>splits abroad the pealing thunder-crash,</a:t>
            </a:r>
          </a:p>
          <a:p>
            <a:r>
              <a:rPr lang="en-CA" sz="2000" dirty="0" smtClean="0">
                <a:solidFill>
                  <a:srgbClr val="222222"/>
                </a:solidFill>
                <a:latin typeface="+mj-lt"/>
              </a:rPr>
              <a:t>13.Over </a:t>
            </a:r>
            <a:r>
              <a:rPr lang="en-CA" sz="2000" dirty="0">
                <a:solidFill>
                  <a:srgbClr val="222222"/>
                </a:solidFill>
                <a:latin typeface="+mj-lt"/>
              </a:rPr>
              <a:t>bleared fields and gardens disarrayed,</a:t>
            </a:r>
          </a:p>
          <a:p>
            <a:r>
              <a:rPr lang="en-CA" sz="2000" dirty="0" smtClean="0">
                <a:solidFill>
                  <a:srgbClr val="222222"/>
                </a:solidFill>
                <a:latin typeface="+mj-lt"/>
              </a:rPr>
              <a:t>14.Column </a:t>
            </a:r>
            <a:r>
              <a:rPr lang="en-CA" sz="2000" dirty="0">
                <a:solidFill>
                  <a:srgbClr val="222222"/>
                </a:solidFill>
                <a:latin typeface="+mj-lt"/>
              </a:rPr>
              <a:t>on column comes the drenching </a:t>
            </a:r>
            <a:r>
              <a:rPr lang="en-CA" sz="2000" dirty="0" smtClean="0">
                <a:solidFill>
                  <a:srgbClr val="222222"/>
                </a:solidFill>
                <a:latin typeface="+mj-lt"/>
              </a:rPr>
              <a:t>rain</a:t>
            </a:r>
            <a:endParaRPr lang="en-CA" sz="2000" dirty="0">
              <a:solidFill>
                <a:srgbClr val="222222"/>
              </a:solidFill>
              <a:latin typeface="+mj-lt"/>
            </a:endParaRPr>
          </a:p>
        </p:txBody>
      </p:sp>
    </p:spTree>
    <p:extLst>
      <p:ext uri="{BB962C8B-B14F-4D97-AF65-F5344CB8AC3E}">
        <p14:creationId xmlns:p14="http://schemas.microsoft.com/office/powerpoint/2010/main" val="849278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a:xfrm>
            <a:off x="739775" y="2218613"/>
            <a:ext cx="7662864" cy="3267169"/>
          </a:xfrm>
        </p:spPr>
        <p:txBody>
          <a:bodyPr>
            <a:normAutofit fontScale="85000" lnSpcReduction="20000"/>
          </a:bodyPr>
          <a:lstStyle/>
          <a:p>
            <a:pPr marL="0" indent="0">
              <a:buNone/>
            </a:pPr>
            <a:r>
              <a:rPr lang="en-US" sz="2800" dirty="0" smtClean="0"/>
              <a:t>Title: The title of this poem (A Thunderstorm), is telling you what the poem is going to be describing. At a first glance at the title you think the poem is going to be about a thunderstorm. The imagery you might expect in this poem based on the title is dark gloomy clouds, pouring rain, lightning and thunder, all parts of a thunderstorm. </a:t>
            </a:r>
          </a:p>
          <a:p>
            <a:pPr marL="0" indent="0">
              <a:buNone/>
            </a:pPr>
            <a:r>
              <a:rPr lang="en-US" sz="2800" dirty="0" smtClean="0"/>
              <a:t>Type of Poem: You could call this poem as a imagery poem because it does such a good job of painting a picture of a thunderstorm in </a:t>
            </a:r>
            <a:r>
              <a:rPr lang="en-US" sz="2800" smtClean="0"/>
              <a:t>your head. </a:t>
            </a:r>
            <a:endParaRPr lang="en-US" sz="2800" dirty="0" smtClean="0"/>
          </a:p>
          <a:p>
            <a:pPr marL="0" indent="0">
              <a:buNone/>
            </a:pPr>
            <a:endParaRPr lang="en-US" sz="2800" dirty="0"/>
          </a:p>
        </p:txBody>
      </p:sp>
    </p:spTree>
    <p:extLst>
      <p:ext uri="{BB962C8B-B14F-4D97-AF65-F5344CB8AC3E}">
        <p14:creationId xmlns:p14="http://schemas.microsoft.com/office/powerpoint/2010/main" val="614926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9775" y="2356328"/>
            <a:ext cx="7662864" cy="3680935"/>
          </a:xfrm>
        </p:spPr>
        <p:txBody>
          <a:bodyPr>
            <a:normAutofit/>
          </a:bodyPr>
          <a:lstStyle/>
          <a:p>
            <a:pPr marL="0" indent="0">
              <a:buNone/>
            </a:pPr>
            <a:r>
              <a:rPr lang="en-US" sz="2800" dirty="0" smtClean="0"/>
              <a:t>Paraphrase: My perspective of the poem is that its about a developing thunderstorm, as the poem progress’s the writer describes all the different parts of the thunderstorm (wind, rain, thunder, lightning). The speaker of the poem I believe is the author watching the thunderstorm from afar. </a:t>
            </a:r>
            <a:endParaRPr lang="en-US" sz="2800" dirty="0"/>
          </a:p>
        </p:txBody>
      </p:sp>
    </p:spTree>
    <p:extLst>
      <p:ext uri="{BB962C8B-B14F-4D97-AF65-F5344CB8AC3E}">
        <p14:creationId xmlns:p14="http://schemas.microsoft.com/office/powerpoint/2010/main" val="838692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9775" y="2239348"/>
            <a:ext cx="7662864" cy="3797916"/>
          </a:xfrm>
        </p:spPr>
        <p:txBody>
          <a:bodyPr>
            <a:noAutofit/>
          </a:bodyPr>
          <a:lstStyle/>
          <a:p>
            <a:pPr marL="0" indent="0">
              <a:buNone/>
            </a:pPr>
            <a:r>
              <a:rPr lang="en-US" sz="2400" dirty="0" smtClean="0"/>
              <a:t>Connotation: In this poem there is a rhyme scheme, the rhyme scheme is and end rhyme. The form of the pattern is closed because the poem contains very little rhythm. The poem also contains a little alliteration like (wild,white,flash). There is personification in this poem </a:t>
            </a:r>
            <a:r>
              <a:rPr lang="en-US" sz="2400" dirty="0" smtClean="0"/>
              <a:t>too, like in  line 9 (</a:t>
            </a:r>
            <a:r>
              <a:rPr lang="en-US" sz="2400" dirty="0" smtClean="0"/>
              <a:t>With the long roar of elm trees swept and swayed) because trees don</a:t>
            </a:r>
            <a:r>
              <a:rPr lang="fr-FR" sz="2400" dirty="0" smtClean="0"/>
              <a:t>’</a:t>
            </a:r>
            <a:r>
              <a:rPr lang="en-US" sz="2400" dirty="0" smtClean="0"/>
              <a:t>t roar. This poem also uses a lot of imagery with its very descriptive details of the thunderstorm, </a:t>
            </a:r>
            <a:r>
              <a:rPr lang="en-US" sz="2400" dirty="0" smtClean="0"/>
              <a:t>to name one example line 14  </a:t>
            </a:r>
            <a:r>
              <a:rPr lang="en-US" sz="2400" dirty="0" smtClean="0"/>
              <a:t>(Column on column comes the drenching rain. </a:t>
            </a:r>
          </a:p>
        </p:txBody>
      </p:sp>
    </p:spTree>
    <p:extLst>
      <p:ext uri="{BB962C8B-B14F-4D97-AF65-F5344CB8AC3E}">
        <p14:creationId xmlns:p14="http://schemas.microsoft.com/office/powerpoint/2010/main" val="1843914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9775" y="2239347"/>
            <a:ext cx="7662864" cy="3797917"/>
          </a:xfrm>
        </p:spPr>
        <p:txBody>
          <a:bodyPr>
            <a:normAutofit fontScale="70000" lnSpcReduction="20000"/>
          </a:bodyPr>
          <a:lstStyle/>
          <a:p>
            <a:pPr marL="0" indent="0">
              <a:buNone/>
            </a:pPr>
            <a:r>
              <a:rPr lang="en-US" sz="2800" dirty="0" smtClean="0"/>
              <a:t>Tone</a:t>
            </a:r>
            <a:r>
              <a:rPr lang="en-US" sz="2800" dirty="0" smtClean="0"/>
              <a:t>: </a:t>
            </a:r>
            <a:r>
              <a:rPr lang="en-US" sz="2800" dirty="0" smtClean="0"/>
              <a:t>The poems tone is fearful, forceful, calm. The lines that set the tone were (pealing thunder crush, plunges the blast, muttering sky). The tone changes from a fearful tone, to a more forceful tone, then it finally becomes calm at the end</a:t>
            </a:r>
            <a:r>
              <a:rPr lang="en-US" sz="2800" dirty="0" smtClean="0"/>
              <a:t>. </a:t>
            </a:r>
          </a:p>
          <a:p>
            <a:pPr marL="0" indent="0">
              <a:buNone/>
            </a:pPr>
            <a:r>
              <a:rPr lang="en-US" sz="2800" dirty="0" smtClean="0"/>
              <a:t>Mood: Contains Anxious and nervousness. </a:t>
            </a:r>
            <a:endParaRPr lang="en-US" sz="2800" dirty="0" smtClean="0"/>
          </a:p>
          <a:p>
            <a:pPr marL="0" indent="0">
              <a:buNone/>
            </a:pPr>
            <a:r>
              <a:rPr lang="en-US" sz="2800" dirty="0" smtClean="0"/>
              <a:t>Shifts: Like I said before the poem starts out in a fearful tone then to a more forceful tone, then finally to calm. </a:t>
            </a:r>
            <a:r>
              <a:rPr lang="en-CA" sz="2800" dirty="0"/>
              <a:t>I know this because at first, it talks about the storm coming together. It makes the reader feel like something terrible is about to happen. Then, it talks about the pealing-thunder crash, making the reader think the thunderstorm is very powerful or forceful. At last, it talks about the drenching rain pouring down. Rain usually sets a calm mood.</a:t>
            </a:r>
            <a:endParaRPr lang="en-US" sz="2800" dirty="0"/>
          </a:p>
        </p:txBody>
      </p:sp>
    </p:spTree>
    <p:extLst>
      <p:ext uri="{BB962C8B-B14F-4D97-AF65-F5344CB8AC3E}">
        <p14:creationId xmlns:p14="http://schemas.microsoft.com/office/powerpoint/2010/main" val="1224281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9775" y="2281516"/>
            <a:ext cx="7662864" cy="3755747"/>
          </a:xfrm>
        </p:spPr>
        <p:txBody>
          <a:bodyPr>
            <a:normAutofit/>
          </a:bodyPr>
          <a:lstStyle/>
          <a:p>
            <a:pPr marL="0" indent="0">
              <a:buNone/>
            </a:pPr>
            <a:r>
              <a:rPr lang="en-US" sz="2800" dirty="0" smtClean="0"/>
              <a:t>Theme: As I said before the poem describes how a thunderstorm develops including  all the details and aspects. The poet really wanted the reader to imagine the thunderstorm was right in front of them this is why he used lots of descriptive words to paint a image in your head of the thunderstorm.</a:t>
            </a:r>
            <a:endParaRPr lang="en-US" sz="2800" dirty="0"/>
          </a:p>
        </p:txBody>
      </p:sp>
    </p:spTree>
    <p:extLst>
      <p:ext uri="{BB962C8B-B14F-4D97-AF65-F5344CB8AC3E}">
        <p14:creationId xmlns:p14="http://schemas.microsoft.com/office/powerpoint/2010/main" val="548539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white"/>
                </a:solidFill>
              </a:rPr>
              <a:t>About Archibald Lampman</a:t>
            </a:r>
            <a:endParaRPr lang="en-CA" dirty="0"/>
          </a:p>
        </p:txBody>
      </p:sp>
      <p:sp>
        <p:nvSpPr>
          <p:cNvPr id="3" name="Content Placeholder 2"/>
          <p:cNvSpPr>
            <a:spLocks noGrp="1"/>
          </p:cNvSpPr>
          <p:nvPr>
            <p:ph idx="1"/>
          </p:nvPr>
        </p:nvSpPr>
        <p:spPr>
          <a:xfrm>
            <a:off x="932815" y="4151854"/>
            <a:ext cx="7662864" cy="3267169"/>
          </a:xfrm>
        </p:spPr>
        <p:txBody>
          <a:bodyPr/>
          <a:lstStyle/>
          <a:p>
            <a:pPr marL="0" lvl="0" indent="0">
              <a:spcBef>
                <a:spcPts val="0"/>
              </a:spcBef>
              <a:buClrTx/>
              <a:buSzTx/>
              <a:buNone/>
            </a:pPr>
            <a:r>
              <a:rPr lang="en-US" sz="2000" dirty="0">
                <a:solidFill>
                  <a:prstClr val="black"/>
                </a:solidFill>
              </a:rPr>
              <a:t>Lifetime: 1861-1899</a:t>
            </a:r>
          </a:p>
          <a:p>
            <a:pPr marL="0" lvl="0" indent="0">
              <a:spcBef>
                <a:spcPts val="0"/>
              </a:spcBef>
              <a:buClrTx/>
              <a:buSzTx/>
              <a:buNone/>
            </a:pPr>
            <a:r>
              <a:rPr lang="en-US" sz="2000" dirty="0">
                <a:solidFill>
                  <a:prstClr val="black"/>
                </a:solidFill>
              </a:rPr>
              <a:t>He was born near Chatham Ontario, he worked at the post office department in Ottawa, from the time he was 22 until his death at 37 years of age. He also led a literary life besides his post office career. Most of Lampmans poems celebrates nature and rural life.</a:t>
            </a:r>
          </a:p>
          <a:p>
            <a:endParaRPr lang="en-CA" dirty="0"/>
          </a:p>
        </p:txBody>
      </p:sp>
      <p:pic>
        <p:nvPicPr>
          <p:cNvPr id="1026"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270124" y="2312988"/>
            <a:ext cx="4602163"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93550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Personal Reflection</a:t>
            </a:r>
            <a:endParaRPr lang="en-CA" dirty="0"/>
          </a:p>
        </p:txBody>
      </p:sp>
      <p:sp>
        <p:nvSpPr>
          <p:cNvPr id="3" name="Content Placeholder 2"/>
          <p:cNvSpPr>
            <a:spLocks noGrp="1"/>
          </p:cNvSpPr>
          <p:nvPr>
            <p:ph idx="1"/>
          </p:nvPr>
        </p:nvSpPr>
        <p:spPr>
          <a:xfrm>
            <a:off x="861695" y="2272254"/>
            <a:ext cx="7662864" cy="3267169"/>
          </a:xfrm>
        </p:spPr>
        <p:txBody>
          <a:bodyPr/>
          <a:lstStyle/>
          <a:p>
            <a:pPr marL="0" indent="0">
              <a:buNone/>
            </a:pPr>
            <a:r>
              <a:rPr lang="en-CA" dirty="0" smtClean="0"/>
              <a:t>Why did I choose this poem: When I was just looking around for a poem I wasn’t sure what I wanted, until I found A Thunderstorm I started reading into it and it was really interesting. I loved how the poet used his words to describe the thunderstorm so well so that when your reading the poem </a:t>
            </a:r>
            <a:r>
              <a:rPr lang="en-CA" dirty="0" smtClean="0"/>
              <a:t>its like your watching the thunderstorm through your own eyes.</a:t>
            </a:r>
            <a:endParaRPr lang="en-CA" dirty="0" smtClean="0"/>
          </a:p>
          <a:p>
            <a:pPr marL="0" indent="0">
              <a:buNone/>
            </a:pPr>
            <a:r>
              <a:rPr lang="en-CA" dirty="0" smtClean="0"/>
              <a:t>My Golden line: The leaves hang still above the weird twilight.</a:t>
            </a:r>
            <a:endParaRPr lang="en-CA" dirty="0"/>
          </a:p>
        </p:txBody>
      </p:sp>
    </p:spTree>
    <p:extLst>
      <p:ext uri="{BB962C8B-B14F-4D97-AF65-F5344CB8AC3E}">
        <p14:creationId xmlns:p14="http://schemas.microsoft.com/office/powerpoint/2010/main" val="889144549"/>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nesis">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esis">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Genesis.thmx</Template>
  <TotalTime>202</TotalTime>
  <Words>786</Words>
  <Application>Microsoft Office PowerPoint</Application>
  <PresentationFormat>On-screen Show (4:3)</PresentationFormat>
  <Paragraphs>36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Genesis</vt:lpstr>
      <vt:lpstr>Poem Analysis Presentation</vt:lpstr>
      <vt:lpstr>PowerPoint Presentation</vt:lpstr>
      <vt:lpstr>Analysis</vt:lpstr>
      <vt:lpstr>PowerPoint Presentation</vt:lpstr>
      <vt:lpstr>PowerPoint Presentation</vt:lpstr>
      <vt:lpstr>PowerPoint Presentation</vt:lpstr>
      <vt:lpstr>PowerPoint Presentation</vt:lpstr>
      <vt:lpstr>About Archibald Lampman</vt:lpstr>
      <vt:lpstr>Personal Reflection</vt:lpstr>
      <vt:lpstr>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Poem Analysis Presentation</dc:title>
  <dc:creator>Grande Prairie and District Catholic Schools</dc:creator>
  <cp:lastModifiedBy>user</cp:lastModifiedBy>
  <cp:revision>19</cp:revision>
  <dcterms:created xsi:type="dcterms:W3CDTF">2016-02-18T20:15:49Z</dcterms:created>
  <dcterms:modified xsi:type="dcterms:W3CDTF">2016-02-24T00:21:48Z</dcterms:modified>
</cp:coreProperties>
</file>